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62" r:id="rId3"/>
  </p:sldMasterIdLst>
  <p:notesMasterIdLst>
    <p:notesMasterId r:id="rId9"/>
  </p:notesMasterIdLst>
  <p:handoutMasterIdLst>
    <p:handoutMasterId r:id="rId10"/>
  </p:handoutMasterIdLst>
  <p:sldIdLst>
    <p:sldId id="256" r:id="rId4"/>
    <p:sldId id="264" r:id="rId5"/>
    <p:sldId id="261" r:id="rId6"/>
    <p:sldId id="273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-744" y="-174"/>
      </p:cViewPr>
      <p:guideLst>
        <p:guide orient="horz" pos="24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5BB2-A1FB-40DF-9345-346EDF792E25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3579D-F889-409E-994B-C50D6D19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242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3" name="Rectangle 2"/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955452"/>
            <a:ext cx="12192000" cy="2348880"/>
          </a:xfrm>
          <a:prstGeom prst="rect">
            <a:avLst/>
          </a:prstGeom>
          <a:gradFill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anose="02080604020202020204" pitchFamily="34" charset="0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5027" y="2193892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8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95613" y="2193892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8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676200" y="2193892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8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452281" y="2193892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8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8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21" name="Rectangle 20"/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4" hasCustomPrompt="1"/>
          </p:nvPr>
        </p:nvSpPr>
        <p:spPr>
          <a:xfrm>
            <a:off x="815007" y="564046"/>
            <a:ext cx="6624018" cy="5729909"/>
          </a:xfrm>
          <a:custGeom>
            <a:avLst/>
            <a:gdLst>
              <a:gd name="connsiteX0" fmla="*/ 1832943 w 6624018"/>
              <a:gd name="connsiteY0" fmla="*/ 4748834 h 5729909"/>
              <a:gd name="connsiteX1" fmla="*/ 6624018 w 6624018"/>
              <a:gd name="connsiteY1" fmla="*/ 4748834 h 5729909"/>
              <a:gd name="connsiteX2" fmla="*/ 6624018 w 6624018"/>
              <a:gd name="connsiteY2" fmla="*/ 5729909 h 5729909"/>
              <a:gd name="connsiteX3" fmla="*/ 1832943 w 6624018"/>
              <a:gd name="connsiteY3" fmla="*/ 5729909 h 5729909"/>
              <a:gd name="connsiteX4" fmla="*/ 1841224 w 6624018"/>
              <a:gd name="connsiteY4" fmla="*/ 2822714 h 5729909"/>
              <a:gd name="connsiteX5" fmla="*/ 3091438 w 6624018"/>
              <a:gd name="connsiteY5" fmla="*/ 2822714 h 5729909"/>
              <a:gd name="connsiteX6" fmla="*/ 3091438 w 6624018"/>
              <a:gd name="connsiteY6" fmla="*/ 4611758 h 5729909"/>
              <a:gd name="connsiteX7" fmla="*/ 1841224 w 6624018"/>
              <a:gd name="connsiteY7" fmla="*/ 4611758 h 5729909"/>
              <a:gd name="connsiteX8" fmla="*/ 0 w 6624018"/>
              <a:gd name="connsiteY8" fmla="*/ 2822714 h 5729909"/>
              <a:gd name="connsiteX9" fmla="*/ 1690847 w 6624018"/>
              <a:gd name="connsiteY9" fmla="*/ 2822714 h 5729909"/>
              <a:gd name="connsiteX10" fmla="*/ 1690847 w 6624018"/>
              <a:gd name="connsiteY10" fmla="*/ 4949686 h 5729909"/>
              <a:gd name="connsiteX11" fmla="*/ 0 w 6624018"/>
              <a:gd name="connsiteY11" fmla="*/ 4949686 h 5729909"/>
              <a:gd name="connsiteX12" fmla="*/ 3241814 w 6624018"/>
              <a:gd name="connsiteY12" fmla="*/ 1928192 h 5729909"/>
              <a:gd name="connsiteX13" fmla="*/ 6042992 w 6624018"/>
              <a:gd name="connsiteY13" fmla="*/ 1928192 h 5729909"/>
              <a:gd name="connsiteX14" fmla="*/ 6042992 w 6624018"/>
              <a:gd name="connsiteY14" fmla="*/ 4611758 h 5729909"/>
              <a:gd name="connsiteX15" fmla="*/ 3241814 w 6624018"/>
              <a:gd name="connsiteY15" fmla="*/ 4611758 h 5729909"/>
              <a:gd name="connsiteX16" fmla="*/ 290259 w 6624018"/>
              <a:gd name="connsiteY16" fmla="*/ 894522 h 5729909"/>
              <a:gd name="connsiteX17" fmla="*/ 3091436 w 6624018"/>
              <a:gd name="connsiteY17" fmla="*/ 894522 h 5729909"/>
              <a:gd name="connsiteX18" fmla="*/ 3091436 w 6624018"/>
              <a:gd name="connsiteY18" fmla="*/ 2683566 h 5729909"/>
              <a:gd name="connsiteX19" fmla="*/ 290259 w 6624018"/>
              <a:gd name="connsiteY19" fmla="*/ 2683566 h 5729909"/>
              <a:gd name="connsiteX20" fmla="*/ 3241813 w 6624018"/>
              <a:gd name="connsiteY20" fmla="*/ 0 h 5729909"/>
              <a:gd name="connsiteX21" fmla="*/ 4979872 w 6624018"/>
              <a:gd name="connsiteY21" fmla="*/ 0 h 5729909"/>
              <a:gd name="connsiteX22" fmla="*/ 4979872 w 6624018"/>
              <a:gd name="connsiteY22" fmla="*/ 1789044 h 5729909"/>
              <a:gd name="connsiteX23" fmla="*/ 3241813 w 6624018"/>
              <a:gd name="connsiteY23" fmla="*/ 1789044 h 572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24018" h="5729909">
                <a:moveTo>
                  <a:pt x="1832943" y="4748834"/>
                </a:moveTo>
                <a:lnTo>
                  <a:pt x="6624018" y="4748834"/>
                </a:lnTo>
                <a:lnTo>
                  <a:pt x="6624018" y="5729909"/>
                </a:lnTo>
                <a:lnTo>
                  <a:pt x="1832943" y="5729909"/>
                </a:lnTo>
                <a:close/>
                <a:moveTo>
                  <a:pt x="1841224" y="2822714"/>
                </a:moveTo>
                <a:lnTo>
                  <a:pt x="3091438" y="2822714"/>
                </a:lnTo>
                <a:lnTo>
                  <a:pt x="3091438" y="4611758"/>
                </a:lnTo>
                <a:lnTo>
                  <a:pt x="1841224" y="4611758"/>
                </a:lnTo>
                <a:close/>
                <a:moveTo>
                  <a:pt x="0" y="2822714"/>
                </a:moveTo>
                <a:lnTo>
                  <a:pt x="1690847" y="2822714"/>
                </a:lnTo>
                <a:lnTo>
                  <a:pt x="1690847" y="4949686"/>
                </a:lnTo>
                <a:lnTo>
                  <a:pt x="0" y="4949686"/>
                </a:lnTo>
                <a:close/>
                <a:moveTo>
                  <a:pt x="3241814" y="1928192"/>
                </a:moveTo>
                <a:lnTo>
                  <a:pt x="6042992" y="1928192"/>
                </a:lnTo>
                <a:lnTo>
                  <a:pt x="6042992" y="4611758"/>
                </a:lnTo>
                <a:lnTo>
                  <a:pt x="3241814" y="4611758"/>
                </a:lnTo>
                <a:close/>
                <a:moveTo>
                  <a:pt x="290259" y="894522"/>
                </a:moveTo>
                <a:lnTo>
                  <a:pt x="3091436" y="894522"/>
                </a:lnTo>
                <a:lnTo>
                  <a:pt x="3091436" y="2683566"/>
                </a:lnTo>
                <a:lnTo>
                  <a:pt x="290259" y="2683566"/>
                </a:lnTo>
                <a:close/>
                <a:moveTo>
                  <a:pt x="3241813" y="0"/>
                </a:moveTo>
                <a:lnTo>
                  <a:pt x="4979872" y="0"/>
                </a:lnTo>
                <a:lnTo>
                  <a:pt x="4979872" y="1789044"/>
                </a:lnTo>
                <a:lnTo>
                  <a:pt x="3241813" y="1789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None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3898232"/>
            <a:ext cx="12192000" cy="1467852"/>
            <a:chOff x="4379494" y="697832"/>
            <a:chExt cx="2586787" cy="168442"/>
          </a:xfrm>
        </p:grpSpPr>
        <p:sp>
          <p:nvSpPr>
            <p:cNvPr id="4" name="Rectangle 3"/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68742"/>
            <a:ext cx="12191999" cy="1720516"/>
          </a:xfrm>
          <a:prstGeom prst="rect">
            <a:avLst/>
          </a:prstGeom>
          <a:gradFill flip="none" rotWithShape="1">
            <a:gsLst>
              <a:gs pos="65000">
                <a:schemeClr val="bg1">
                  <a:alpha val="75000"/>
                </a:schemeClr>
              </a:gs>
              <a:gs pos="39000">
                <a:schemeClr val="bg1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3907972" y="1063755"/>
            <a:ext cx="4376057" cy="77068"/>
            <a:chOff x="4379494" y="697832"/>
            <a:chExt cx="2586787" cy="168442"/>
          </a:xfrm>
        </p:grpSpPr>
        <p:sp>
          <p:nvSpPr>
            <p:cNvPr id="6" name="Rectangle 5"/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96851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414208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931565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8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8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6" name="Rectangle 5"/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Rectangle 2"/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2858807"/>
            <a:ext cx="12191999" cy="2204134"/>
          </a:xfrm>
          <a:prstGeom prst="rect">
            <a:avLst/>
          </a:prstGeom>
          <a:gradFill flip="none" rotWithShape="1">
            <a:gsLst>
              <a:gs pos="74000">
                <a:schemeClr val="accent6">
                  <a:alpha val="70000"/>
                </a:schemeClr>
              </a:gs>
              <a:gs pos="45000">
                <a:schemeClr val="accent6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aphic 14"/>
          <p:cNvGrpSpPr/>
          <p:nvPr userDrawn="1"/>
        </p:nvGrpSpPr>
        <p:grpSpPr>
          <a:xfrm>
            <a:off x="753445" y="2639304"/>
            <a:ext cx="4261727" cy="3351921"/>
            <a:chOff x="2444748" y="555045"/>
            <a:chExt cx="7282048" cy="5727454"/>
          </a:xfrm>
        </p:grpSpPr>
        <p:sp>
          <p:nvSpPr>
            <p:cNvPr id="3" name="Freeform: Shape 2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30752" y="2858807"/>
            <a:ext cx="3907112" cy="21866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8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 userDrawn="1"/>
        </p:nvSpPr>
        <p:spPr>
          <a:xfrm>
            <a:off x="292770" y="312821"/>
            <a:ext cx="7503694" cy="6304547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id.wikipedia.org/wiki/Keadilan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3"/>
          </p:cNvPr>
          <p:cNvSpPr txBox="1"/>
          <p:nvPr/>
        </p:nvSpPr>
        <p:spPr>
          <a:xfrm>
            <a:off x="-148" y="6599747"/>
            <a:ext cx="12192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id-ID" sz="1000" dirty="0" smtClean="0">
                <a:solidFill>
                  <a:schemeClr val="tx1">
                    <a:alpha val="30000"/>
                  </a:schemeClr>
                </a:solidFill>
              </a:rPr>
              <a:t>Tidak semua kerja keras itu terbayar, itulah logikanya ~ Murasakibara - Kuroko No Basket ~</a:t>
            </a:r>
            <a:endParaRPr lang="en-US" altLang="id-ID" sz="1000" dirty="0" smtClean="0">
              <a:solidFill>
                <a:schemeClr val="tx1">
                  <a:alpha val="30000"/>
                </a:schemeClr>
              </a:solidFill>
              <a:cs typeface="Arial" panose="0208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7740" y="4202430"/>
            <a:ext cx="8379460" cy="11988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id-ID" sz="2400" dirty="0" smtClean="0">
                <a:solidFill>
                  <a:schemeClr val="bg1"/>
                </a:solidFill>
                <a:cs typeface="Arial" panose="02080604020202020204" pitchFamily="34" charset="0"/>
              </a:rPr>
              <a:t>Implementasi Support Vector Machine dan Connected Component Labeling untuk Pengenalan Karakter Digit Bahasa Arab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515706"/>
            <a:ext cx="12191852" cy="5530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altLang="ko-KR" sz="1600" dirty="0" smtClean="0">
                <a:solidFill>
                  <a:schemeClr val="bg1"/>
                </a:solidFill>
                <a:cs typeface="Arial" panose="02080604020202020204" pitchFamily="34" charset="0"/>
              </a:rPr>
              <a:t>Fathurrahman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anose="02080604020202020204" pitchFamily="34" charset="0"/>
              </a:rPr>
              <a:t>1710530203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7500" lnSpcReduction="10000"/>
          </a:bodyPr>
          <a:lstStyle/>
          <a:p>
            <a:r>
              <a:rPr lang="en-US" altLang="id-ID" dirty="0" smtClean="0"/>
              <a:t>Latar Belakang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732032" y="1693394"/>
            <a:ext cx="7489298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/>
              <a:t>Bahasa Arab adalah salah satu bahasa yang memiliki bentuk karakter digit (angka) dan huruf tersendiri sehingga untuk mempelajari bahasa arab itu sendiri harus mampu mengenali bentuk huruf dan digit tersebut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418494" y="3304124"/>
            <a:ext cx="7489298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/>
              <a:t>Maka dari itu muncullah ide untuk membuat aplikasi yang dapat mengenali karakter digit dalam bahasa arab yang nantinya dapat digunakan untuk membantu  dalam mempelajari penulisan karakter angka dalam bahasa arab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3905517"/>
            <a:ext cx="12192000" cy="14452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anose="02080604020202020204" pitchFamily="34" charset="0"/>
              </a:rPr>
              <a:t>TUJUAN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cs typeface="Arial" panose="02080604020202020204" pitchFamily="34" charset="0"/>
              </a:rPr>
              <a:t>Tujuan dari penelitian ini adalah untuk mengembangkan sebuah aplikasi yang dapat digunakan untuk mengenali karakter angka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384" y="484604"/>
            <a:ext cx="6191673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id-ID" sz="5400" dirty="0" smtClean="0">
                <a:cs typeface="Arial" panose="02080604020202020204" pitchFamily="34" charset="0"/>
              </a:rPr>
              <a:t>Batasan Masalah</a:t>
            </a:r>
          </a:p>
        </p:txBody>
      </p:sp>
      <p:sp>
        <p:nvSpPr>
          <p:cNvPr id="4" name="Oval 3"/>
          <p:cNvSpPr/>
          <p:nvPr/>
        </p:nvSpPr>
        <p:spPr>
          <a:xfrm>
            <a:off x="1145883" y="1694804"/>
            <a:ext cx="430886" cy="430886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TextBox 4"/>
          <p:cNvSpPr txBox="1"/>
          <p:nvPr/>
        </p:nvSpPr>
        <p:spPr>
          <a:xfrm>
            <a:off x="1621038" y="1674824"/>
            <a:ext cx="4474962" cy="7372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id-ID" sz="1400" b="1" dirty="0" smtClean="0"/>
              <a:t>Digit 0-9</a:t>
            </a:r>
            <a:endParaRPr lang="id-ID" sz="1400" b="1" dirty="0" smtClean="0"/>
          </a:p>
          <a:p>
            <a:pPr lvl="0"/>
            <a:r>
              <a:rPr lang="id-ID" sz="1400" dirty="0" smtClean="0"/>
              <a:t>Digit yang akan diuji adalah digit 0 - 9 dalam aksara hijaiyah (bahasa arab) 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80604020202020204" pitchFamily="34" charset="0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8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61452" y="1802524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anose="02080604020202020204" pitchFamily="34" charset="0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1145883" y="2868488"/>
            <a:ext cx="430886" cy="430886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TextBox 7"/>
          <p:cNvSpPr txBox="1"/>
          <p:nvPr/>
        </p:nvSpPr>
        <p:spPr>
          <a:xfrm>
            <a:off x="1621029" y="4306121"/>
            <a:ext cx="4027287" cy="953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id-ID" sz="1400" b="1" dirty="0" smtClean="0"/>
              <a:t>Implementasi</a:t>
            </a:r>
            <a:endParaRPr lang="id-ID" sz="1400" b="1" dirty="0" smtClean="0"/>
          </a:p>
          <a:p>
            <a:r>
              <a:rPr lang="id-ID" sz="1400" dirty="0" smtClean="0"/>
              <a:t>Aplikasi yang akan di bangun berbasis android dengan bahasa pemrograman java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61452" y="3003504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anose="02080604020202020204" pitchFamily="34" charset="0"/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1145883" y="4305742"/>
            <a:ext cx="430886" cy="430886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TextBox 10"/>
          <p:cNvSpPr txBox="1"/>
          <p:nvPr/>
        </p:nvSpPr>
        <p:spPr>
          <a:xfrm>
            <a:off x="1621361" y="2736821"/>
            <a:ext cx="3560562" cy="1383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id-ID" sz="1400" b="1" dirty="0" smtClean="0"/>
              <a:t>Metode</a:t>
            </a:r>
            <a:endParaRPr lang="id-ID" sz="1400" b="1" u="sng" dirty="0" smtClean="0">
              <a:hlinkClick r:id="rId2" tooltip="Keadilan"/>
            </a:endParaRPr>
          </a:p>
          <a:p>
            <a:r>
              <a:rPr lang="id-ID" sz="1400" dirty="0" smtClean="0"/>
              <a:t>metode yang akan digunakan untuk klasifikasi ciri pola adalah metode Support Vector (SVM), dan metode Connected Component Labeling untuk segmentasi.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1452" y="4413462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anose="02080604020202020204" pitchFamily="34" charset="0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647763"/>
            <a:ext cx="12192000" cy="993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5865" dirty="0">
                <a:cs typeface="Arial" panose="02080604020202020204" pitchFamily="34" charset="0"/>
              </a:rPr>
              <a:t>SEKIAN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46357" y="5510463"/>
            <a:ext cx="4299285" cy="168443"/>
            <a:chOff x="4379494" y="697832"/>
            <a:chExt cx="2586787" cy="168442"/>
          </a:xfrm>
        </p:grpSpPr>
        <p:sp>
          <p:nvSpPr>
            <p:cNvPr id="7" name="Rectangle 6"/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4953000" y="3803650"/>
            <a:ext cx="2286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latin typeface="DejaVu Sans" panose="020B0603030804020204" charset="0"/>
                <a:cs typeface="DejaVu Sans" panose="020B0603030804020204" charset="0"/>
                <a:sym typeface="+mn-ea"/>
              </a:rPr>
              <a:t>Terimakasih</a:t>
            </a:r>
            <a:endParaRPr lang="en-US" altLang="en-US" dirty="0">
              <a:latin typeface="DejaVu Sans" panose="020B0603030804020204" charset="0"/>
              <a:cs typeface="DejaVu Sans" panose="020B0603030804020204" charset="0"/>
            </a:endParaRPr>
          </a:p>
          <a:p>
            <a:pPr algn="ctr"/>
            <a:endParaRPr lang="en-US">
              <a:latin typeface="DejaVu Sans" panose="020B0603030804020204" charset="0"/>
              <a:cs typeface="DejaVu Sans" panose="020B0603030804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175</Words>
  <Application>Microsoft Office PowerPoint</Application>
  <PresentationFormat>Custom</PresentationFormat>
  <Paragraphs>21</Paragraphs>
  <Slides>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Rino</cp:lastModifiedBy>
  <cp:revision>109</cp:revision>
  <dcterms:created xsi:type="dcterms:W3CDTF">2020-12-22T06:47:11Z</dcterms:created>
  <dcterms:modified xsi:type="dcterms:W3CDTF">2020-12-22T06:58:30Z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1033-11.1.0.9719</vt:lpwstr>
  </property>
</Properties>
</file>